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2" r:id="rId13"/>
    <p:sldId id="268" r:id="rId14"/>
    <p:sldId id="269" r:id="rId15"/>
    <p:sldId id="270" r:id="rId1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B818"/>
    <a:srgbClr val="E3EE7A"/>
    <a:srgbClr val="0060A8"/>
    <a:srgbClr val="0000FF"/>
    <a:srgbClr val="DCEA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Flowchart: Document 6"/>
          <p:cNvSpPr/>
          <p:nvPr/>
        </p:nvSpPr>
        <p:spPr>
          <a:xfrm rot="10800000">
            <a:off x="1" y="1520731"/>
            <a:ext cx="9144000" cy="3435579"/>
          </a:xfrm>
          <a:custGeom>
            <a:avLst/>
            <a:gdLst>
              <a:gd name="connsiteX0" fmla="*/ 0 w 21600"/>
              <a:gd name="connsiteY0" fmla="*/ 0 h 18805"/>
              <a:gd name="connsiteX1" fmla="*/ 21600 w 21600"/>
              <a:gd name="connsiteY1" fmla="*/ 0 h 18805"/>
              <a:gd name="connsiteX2" fmla="*/ 21600 w 21600"/>
              <a:gd name="connsiteY2" fmla="*/ 17322 h 18805"/>
              <a:gd name="connsiteX3" fmla="*/ 0 w 21600"/>
              <a:gd name="connsiteY3" fmla="*/ 18805 h 18805"/>
              <a:gd name="connsiteX4" fmla="*/ 0 w 21600"/>
              <a:gd name="connsiteY4" fmla="*/ 0 h 18805"/>
              <a:gd name="connsiteX0" fmla="*/ 0 w 21600"/>
              <a:gd name="connsiteY0" fmla="*/ 0 h 18805"/>
              <a:gd name="connsiteX1" fmla="*/ 21600 w 21600"/>
              <a:gd name="connsiteY1" fmla="*/ 0 h 18805"/>
              <a:gd name="connsiteX2" fmla="*/ 21600 w 21600"/>
              <a:gd name="connsiteY2" fmla="*/ 17322 h 18805"/>
              <a:gd name="connsiteX3" fmla="*/ 0 w 21600"/>
              <a:gd name="connsiteY3" fmla="*/ 18805 h 18805"/>
              <a:gd name="connsiteX4" fmla="*/ 0 w 21600"/>
              <a:gd name="connsiteY4" fmla="*/ 0 h 18805"/>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8916"/>
              <a:gd name="connsiteX1" fmla="*/ 21600 w 21600"/>
              <a:gd name="connsiteY1" fmla="*/ 0 h 18916"/>
              <a:gd name="connsiteX2" fmla="*/ 21600 w 21600"/>
              <a:gd name="connsiteY2" fmla="*/ 17322 h 18916"/>
              <a:gd name="connsiteX3" fmla="*/ 0 w 21600"/>
              <a:gd name="connsiteY3" fmla="*/ 18916 h 18916"/>
              <a:gd name="connsiteX4" fmla="*/ 0 w 21600"/>
              <a:gd name="connsiteY4" fmla="*/ 0 h 18916"/>
              <a:gd name="connsiteX0" fmla="*/ 0 w 21600"/>
              <a:gd name="connsiteY0" fmla="*/ 0 h 19355"/>
              <a:gd name="connsiteX1" fmla="*/ 21600 w 21600"/>
              <a:gd name="connsiteY1" fmla="*/ 0 h 19355"/>
              <a:gd name="connsiteX2" fmla="*/ 21600 w 21600"/>
              <a:gd name="connsiteY2" fmla="*/ 17322 h 19355"/>
              <a:gd name="connsiteX3" fmla="*/ 0 w 21600"/>
              <a:gd name="connsiteY3" fmla="*/ 19355 h 19355"/>
              <a:gd name="connsiteX4" fmla="*/ 0 w 21600"/>
              <a:gd name="connsiteY4" fmla="*/ 0 h 19355"/>
              <a:gd name="connsiteX0" fmla="*/ 0 w 21600"/>
              <a:gd name="connsiteY0" fmla="*/ 0 h 19355"/>
              <a:gd name="connsiteX1" fmla="*/ 21600 w 21600"/>
              <a:gd name="connsiteY1" fmla="*/ 0 h 19355"/>
              <a:gd name="connsiteX2" fmla="*/ 21600 w 21600"/>
              <a:gd name="connsiteY2" fmla="*/ 17322 h 19355"/>
              <a:gd name="connsiteX3" fmla="*/ 0 w 21600"/>
              <a:gd name="connsiteY3" fmla="*/ 19355 h 19355"/>
              <a:gd name="connsiteX4" fmla="*/ 0 w 21600"/>
              <a:gd name="connsiteY4" fmla="*/ 0 h 19355"/>
              <a:gd name="connsiteX0" fmla="*/ 0 w 21600"/>
              <a:gd name="connsiteY0" fmla="*/ 0 h 19794"/>
              <a:gd name="connsiteX1" fmla="*/ 21600 w 21600"/>
              <a:gd name="connsiteY1" fmla="*/ 0 h 19794"/>
              <a:gd name="connsiteX2" fmla="*/ 21600 w 21600"/>
              <a:gd name="connsiteY2" fmla="*/ 17322 h 19794"/>
              <a:gd name="connsiteX3" fmla="*/ 0 w 21600"/>
              <a:gd name="connsiteY3" fmla="*/ 19794 h 19794"/>
              <a:gd name="connsiteX4" fmla="*/ 0 w 21600"/>
              <a:gd name="connsiteY4" fmla="*/ 0 h 19794"/>
              <a:gd name="connsiteX0" fmla="*/ 0 w 21600"/>
              <a:gd name="connsiteY0" fmla="*/ 0 h 19794"/>
              <a:gd name="connsiteX1" fmla="*/ 21600 w 21600"/>
              <a:gd name="connsiteY1" fmla="*/ 0 h 19794"/>
              <a:gd name="connsiteX2" fmla="*/ 21600 w 21600"/>
              <a:gd name="connsiteY2" fmla="*/ 17322 h 19794"/>
              <a:gd name="connsiteX3" fmla="*/ 0 w 21600"/>
              <a:gd name="connsiteY3" fmla="*/ 19794 h 19794"/>
              <a:gd name="connsiteX4" fmla="*/ 0 w 21600"/>
              <a:gd name="connsiteY4" fmla="*/ 0 h 19794"/>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19794">
                <a:moveTo>
                  <a:pt x="0" y="0"/>
                </a:moveTo>
                <a:lnTo>
                  <a:pt x="21600" y="0"/>
                </a:lnTo>
                <a:lnTo>
                  <a:pt x="21600" y="17322"/>
                </a:lnTo>
                <a:cubicBezTo>
                  <a:pt x="10800" y="17322"/>
                  <a:pt x="7466" y="25350"/>
                  <a:pt x="0" y="19794"/>
                </a:cubicBezTo>
                <a:lnTo>
                  <a:pt x="0" y="0"/>
                </a:lnTo>
                <a:close/>
              </a:path>
            </a:pathLst>
          </a:custGeom>
          <a:gradFill>
            <a:gsLst>
              <a:gs pos="100000">
                <a:schemeClr val="bg2">
                  <a:tint val="28000"/>
                  <a:satMod val="2000000"/>
                  <a:alpha val="30000"/>
                </a:schemeClr>
              </a:gs>
              <a:gs pos="35000">
                <a:schemeClr val="bg2">
                  <a:shade val="100000"/>
                  <a:satMod val="600000"/>
                  <a:alpha val="0"/>
                </a:schemeClr>
              </a:gs>
            </a:gsLst>
            <a:lin ang="54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itle 8"/>
          <p:cNvSpPr>
            <a:spLocks noGrp="1"/>
          </p:cNvSpPr>
          <p:nvPr>
            <p:ph type="ctrTitle"/>
          </p:nvPr>
        </p:nvSpPr>
        <p:spPr>
          <a:xfrm>
            <a:off x="502920" y="2775745"/>
            <a:ext cx="8229600" cy="2167128"/>
          </a:xfrm>
        </p:spPr>
        <p:txBody>
          <a:bodyPr tIns="0" bIns="0" anchor="t"/>
          <a:lstStyle>
            <a:lvl1pPr>
              <a:defRPr sz="5000" cap="all" baseline="0">
                <a:effectLst>
                  <a:outerShdw blurRad="30000" dist="30000" dir="2700000" algn="tl" rotWithShape="0">
                    <a:schemeClr val="bg2">
                      <a:shade val="45000"/>
                      <a:satMod val="150000"/>
                      <a:alpha val="90000"/>
                    </a:schemeClr>
                  </a:outerShdw>
                  <a:reflection blurRad="12000" stA="25000" endPos="49000" dist="5000" dir="5400000" sy="-100000" algn="bl" rotWithShape="0"/>
                </a:effectLst>
              </a:defRPr>
            </a:lvl1pPr>
          </a:lstStyle>
          <a:p>
            <a:r>
              <a:rPr lang="es-ES" smtClean="0"/>
              <a:t>Haga clic para modificar el estilo de título del patrón</a:t>
            </a:r>
            <a:endParaRPr lang="en-US" dirty="0"/>
          </a:p>
        </p:txBody>
      </p:sp>
      <p:sp>
        <p:nvSpPr>
          <p:cNvPr id="17" name="Subtitle 16"/>
          <p:cNvSpPr>
            <a:spLocks noGrp="1"/>
          </p:cNvSpPr>
          <p:nvPr>
            <p:ph type="subTitle" idx="1"/>
          </p:nvPr>
        </p:nvSpPr>
        <p:spPr>
          <a:xfrm>
            <a:off x="500064" y="1559720"/>
            <a:ext cx="5105400" cy="1219200"/>
          </a:xfrm>
        </p:spPr>
        <p:txBody>
          <a:bodyPr lIns="0" tIns="0" rIns="0" bIns="0" anchor="b"/>
          <a:lstStyle>
            <a:lvl1pPr marL="0" indent="0" algn="l">
              <a:buNone/>
              <a:defRPr sz="19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dirty="0"/>
          </a:p>
        </p:txBody>
      </p:sp>
      <p:sp>
        <p:nvSpPr>
          <p:cNvPr id="30" name="Date Placeholder 29"/>
          <p:cNvSpPr>
            <a:spLocks noGrp="1"/>
          </p:cNvSpPr>
          <p:nvPr>
            <p:ph type="dt" sz="half" idx="10"/>
          </p:nvPr>
        </p:nvSpPr>
        <p:spPr/>
        <p:txBody>
          <a:bodyPr/>
          <a:lstStyle/>
          <a:p>
            <a:fld id="{161A4C3A-C5F9-4E5F-9364-7F0C14FF9BDB}" type="datetimeFigureOut">
              <a:rPr lang="es-CO" smtClean="0"/>
              <a:t>26/08/2011</a:t>
            </a:fld>
            <a:endParaRPr lang="es-CO"/>
          </a:p>
        </p:txBody>
      </p:sp>
      <p:sp>
        <p:nvSpPr>
          <p:cNvPr id="19" name="Footer Placeholder 18"/>
          <p:cNvSpPr>
            <a:spLocks noGrp="1"/>
          </p:cNvSpPr>
          <p:nvPr>
            <p:ph type="ftr" sz="quarter" idx="11"/>
          </p:nvPr>
        </p:nvSpPr>
        <p:spPr/>
        <p:txBody>
          <a:bodyPr/>
          <a:lstStyle/>
          <a:p>
            <a:endParaRPr lang="es-CO"/>
          </a:p>
        </p:txBody>
      </p:sp>
      <p:sp>
        <p:nvSpPr>
          <p:cNvPr id="27" name="Slide Number Placeholder 26"/>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61A4C3A-C5F9-4E5F-9364-7F0C14FF9BDB}" type="datetimeFigureOut">
              <a:rPr lang="es-CO" smtClean="0"/>
              <a:t>26/08/2011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61A4C3A-C5F9-4E5F-9364-7F0C14FF9BDB}" type="datetimeFigureOut">
              <a:rPr lang="es-CO" smtClean="0"/>
              <a:t>26/08/2011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61A4C3A-C5F9-4E5F-9364-7F0C14FF9BDB}" type="datetimeFigureOut">
              <a:rPr lang="es-CO" smtClean="0"/>
              <a:t>26/08/2011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76" y="990600"/>
            <a:ext cx="7772400" cy="1362456"/>
          </a:xfrm>
        </p:spPr>
        <p:txBody>
          <a:bodyPr>
            <a:noAutofit/>
          </a:bodyPr>
          <a:lstStyle>
            <a:lvl1pPr algn="l">
              <a:buNone/>
              <a:defRPr sz="48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2352677"/>
            <a:ext cx="7772400" cy="1509712"/>
          </a:xfrm>
        </p:spPr>
        <p:txBody>
          <a:bodyPr anchor="t"/>
          <a:lstStyle>
            <a:lvl1pPr>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61A4C3A-C5F9-4E5F-9364-7F0C14FF9BDB}" type="datetimeFigureOut">
              <a:rPr lang="es-CO" smtClean="0"/>
              <a:t>26/08/2011</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tIns="9144" bIns="9144"/>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57200" y="2199800"/>
            <a:ext cx="4038600" cy="4160520"/>
          </a:xfrm>
        </p:spPr>
        <p:txBody>
          <a:bodyPr/>
          <a:lstStyle>
            <a:lvl1pPr>
              <a:defRPr sz="28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2199800"/>
            <a:ext cx="4038600" cy="4160520"/>
          </a:xfrm>
        </p:spPr>
        <p:txBody>
          <a:bodyPr/>
          <a:lstStyle>
            <a:lvl1pPr>
              <a:defRPr sz="28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61A4C3A-C5F9-4E5F-9364-7F0C14FF9BDB}" type="datetimeFigureOut">
              <a:rPr lang="es-CO" smtClean="0"/>
              <a:t>26/08/2011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tIns="9144" bIns="9144" anchor="b"/>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2112168"/>
            <a:ext cx="4040188" cy="502920"/>
          </a:xfrm>
        </p:spPr>
        <p:txBody>
          <a:bodyPr anchor="b">
            <a:noAutofit/>
          </a:bodyPr>
          <a:lstStyle>
            <a:lvl1pPr>
              <a:buNone/>
              <a:defRPr sz="2200" b="1">
                <a:effectLst>
                  <a:outerShdw blurRad="38000" dist="38000" dir="2700000" algn="tl" rotWithShape="0">
                    <a:schemeClr val="bg2">
                      <a:shade val="45000"/>
                      <a:satMod val="150000"/>
                      <a:alpha val="90000"/>
                    </a:schemeClr>
                  </a:outerShdw>
                </a:effectLst>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5025" y="2112168"/>
            <a:ext cx="4041775" cy="502920"/>
          </a:xfrm>
        </p:spPr>
        <p:txBody>
          <a:bodyPr anchor="b">
            <a:noAutofit/>
          </a:bodyPr>
          <a:lstStyle>
            <a:lvl1pPr>
              <a:buNone/>
              <a:defRPr sz="2200" b="1">
                <a:effectLst>
                  <a:outerShdw blurRad="30000" dist="30000" dir="2700000" algn="tl" rotWithShape="0">
                    <a:schemeClr val="bg2">
                      <a:shade val="45000"/>
                      <a:satMod val="150000"/>
                      <a:alpha val="90000"/>
                    </a:schemeClr>
                  </a:outerShdw>
                </a:effectLst>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5" name="Content Placeholder 4"/>
          <p:cNvSpPr>
            <a:spLocks noGrp="1"/>
          </p:cNvSpPr>
          <p:nvPr>
            <p:ph sz="quarter" idx="2"/>
          </p:nvPr>
        </p:nvSpPr>
        <p:spPr>
          <a:xfrm>
            <a:off x="457200" y="2667000"/>
            <a:ext cx="4040188" cy="3657600"/>
          </a:xfrm>
        </p:spPr>
        <p:txBody>
          <a:bodyPr/>
          <a:lstStyle>
            <a:lvl1pPr>
              <a:defRPr sz="22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 name="Content Placeholder 5"/>
          <p:cNvSpPr>
            <a:spLocks noGrp="1"/>
          </p:cNvSpPr>
          <p:nvPr>
            <p:ph sz="quarter" idx="4"/>
          </p:nvPr>
        </p:nvSpPr>
        <p:spPr>
          <a:xfrm>
            <a:off x="4645025" y="2667000"/>
            <a:ext cx="4041775" cy="3657600"/>
          </a:xfrm>
        </p:spPr>
        <p:txBody>
          <a:bodyPr/>
          <a:lstStyle>
            <a:lvl1pPr>
              <a:defRPr sz="22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61A4C3A-C5F9-4E5F-9364-7F0C14FF9BDB}" type="datetimeFigureOut">
              <a:rPr lang="es-CO" smtClean="0"/>
              <a:t>26/08/2011</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a:effectLst/>
        </p:spPr>
        <p:txBody>
          <a:bodyPr tIns="9144" bIns="9144" anchor="b"/>
          <a:lstStyle>
            <a:lvl1pPr>
              <a:defRPr sz="4800" cap="none" baseline="0">
                <a:effectLst>
                  <a:outerShdw blurRad="30000" dist="30000" dir="2700000" algn="tl" rotWithShape="0">
                    <a:schemeClr val="bg2">
                      <a:shade val="45000"/>
                      <a:satMod val="150000"/>
                      <a:alpha val="90000"/>
                    </a:schemeClr>
                  </a:outerShdw>
                </a:effectLst>
              </a:defRPr>
            </a:lvl1p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61A4C3A-C5F9-4E5F-9364-7F0C14FF9BDB}" type="datetimeFigureOut">
              <a:rPr lang="es-CO" smtClean="0"/>
              <a:t>26/08/2011</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A4C3A-C5F9-4E5F-9364-7F0C14FF9BDB}" type="datetimeFigureOut">
              <a:rPr lang="es-CO" smtClean="0"/>
              <a:t>26/08/2011</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1440"/>
            <a:ext cx="8229600" cy="914400"/>
          </a:xfrm>
        </p:spPr>
        <p:txBody>
          <a:bodyPr tIns="0" bIns="0" anchor="b"/>
          <a:lstStyle>
            <a:lvl1pPr algn="l">
              <a:buNone/>
              <a:defRPr sz="5000" b="1"/>
            </a:lvl1pPr>
          </a:lstStyle>
          <a:p>
            <a:r>
              <a:rPr lang="es-ES" smtClean="0"/>
              <a:t>Haga clic para modificar el estilo de título del patrón</a:t>
            </a:r>
            <a:endParaRPr lang="en-US" dirty="0"/>
          </a:p>
        </p:txBody>
      </p:sp>
      <p:sp>
        <p:nvSpPr>
          <p:cNvPr id="3" name="Text Placeholder 2"/>
          <p:cNvSpPr>
            <a:spLocks noGrp="1"/>
          </p:cNvSpPr>
          <p:nvPr>
            <p:ph type="body" idx="2"/>
          </p:nvPr>
        </p:nvSpPr>
        <p:spPr>
          <a:xfrm>
            <a:off x="457200" y="1133856"/>
            <a:ext cx="2590800" cy="5181600"/>
          </a:xfrm>
        </p:spPr>
        <p:txBody>
          <a:bodyPr lIns="45720" tIns="45720" rIns="0"/>
          <a:lstStyle>
            <a:lvl1pPr marL="0" indent="0">
              <a:spcBef>
                <a:spcPts val="300"/>
              </a:spcBef>
              <a:buNone/>
              <a:defRPr sz="18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4" name="Content Placeholder 3"/>
          <p:cNvSpPr>
            <a:spLocks noGrp="1"/>
          </p:cNvSpPr>
          <p:nvPr>
            <p:ph sz="half" idx="1"/>
          </p:nvPr>
        </p:nvSpPr>
        <p:spPr>
          <a:xfrm>
            <a:off x="3429000" y="1133472"/>
            <a:ext cx="5257800" cy="5191128"/>
          </a:xfrm>
        </p:spPr>
        <p:txBody>
          <a:bodyPr/>
          <a:lstStyle>
            <a:lvl1pPr algn="l">
              <a:defRPr sz="3000"/>
            </a:lvl1pPr>
            <a:lvl2pPr algn="l">
              <a:defRPr sz="2800"/>
            </a:lvl2pPr>
            <a:lvl3pPr algn="l">
              <a:defRPr sz="2400"/>
            </a:lvl3pPr>
            <a:lvl4pPr algn="l">
              <a:defRPr sz="2000"/>
            </a:lvl4pPr>
            <a:lvl5pPr algn="l">
              <a:defRPr sz="20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61A4C3A-C5F9-4E5F-9364-7F0C14FF9BDB}" type="datetimeFigureOut">
              <a:rPr lang="es-CO" smtClean="0"/>
              <a:t>26/08/2011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C80F4F2-3900-4F7D-8535-A9F833827E65}"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76240" y="1981200"/>
            <a:ext cx="3429000" cy="522288"/>
          </a:xfrm>
        </p:spPr>
        <p:txBody>
          <a:bodyPr tIns="0" bIns="0" anchor="b"/>
          <a:lstStyle>
            <a:lvl1pPr algn="r">
              <a:buNone/>
              <a:defRPr sz="2000" b="1"/>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093368" y="1066800"/>
            <a:ext cx="4572000" cy="4572000"/>
          </a:xfrm>
          <a:solidFill>
            <a:schemeClr val="bg2">
              <a:shade val="75000"/>
            </a:schemeClr>
          </a:solidFill>
          <a:ln w="60325">
            <a:solidFill>
              <a:srgbClr val="FFFFFF"/>
            </a:solidFill>
            <a:miter lim="800000"/>
          </a:ln>
          <a:effectLst>
            <a:outerShdw blurRad="36195" dist="10000" dir="5400000" algn="tl" rotWithShape="0">
              <a:srgbClr val="000000">
                <a:alpha val="75000"/>
              </a:srgbClr>
            </a:outerShdw>
            <a:reflection stA="21000" endA="500" endPos="10000" dist="20000" dir="5400000" sy="-100000" algn="bl" rotWithShape="0"/>
          </a:effectLst>
        </p:spPr>
        <p:txBody>
          <a:bodyPr/>
          <a:lstStyle>
            <a:lvl1pPr>
              <a:buNone/>
              <a:defRPr sz="3200"/>
            </a:lvl1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76240" y="2543176"/>
            <a:ext cx="3429000" cy="914400"/>
          </a:xfrm>
        </p:spPr>
        <p:txBody>
          <a:bodyPr lIns="0" tIns="0" rIns="0" bIns="0" anchor="t"/>
          <a:lstStyle>
            <a:lvl1pPr indent="0" algn="r">
              <a:spcBef>
                <a:spcPts val="300"/>
              </a:spcBef>
              <a:buFontTx/>
              <a:buNone/>
              <a:defRPr sz="1400" baseline="0"/>
            </a:lvl1pPr>
            <a:lvl2pPr>
              <a:buFontTx/>
              <a:buNone/>
              <a:defRPr sz="1200"/>
            </a:lvl2pPr>
            <a:lvl3pPr>
              <a:buFontTx/>
              <a:buNone/>
              <a:defRPr sz="1000"/>
            </a:lvl3pPr>
            <a:lvl4pPr>
              <a:buFontTx/>
              <a:buNone/>
              <a:defRPr sz="900"/>
            </a:lvl4pPr>
            <a:lvl5pPr>
              <a:buFontTx/>
              <a:buNone/>
              <a:defRPr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61A4C3A-C5F9-4E5F-9364-7F0C14FF9BDB}" type="datetimeFigureOut">
              <a:rPr lang="es-CO" smtClean="0"/>
              <a:t>26/08/2011</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a:xfrm>
            <a:off x="8153400" y="6356350"/>
            <a:ext cx="533400" cy="365125"/>
          </a:xfrm>
        </p:spPr>
        <p:txBody>
          <a:bodyPr/>
          <a:lstStyle/>
          <a:p>
            <a:fld id="{CC80F4F2-3900-4F7D-8535-A9F833827E65}"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0A8"/>
        </a:solidFill>
        <a:effectLst/>
      </p:bgPr>
    </p:bg>
    <p:spTree>
      <p:nvGrpSpPr>
        <p:cNvPr id="1" name=""/>
        <p:cNvGrpSpPr/>
        <p:nvPr/>
      </p:nvGrpSpPr>
      <p:grpSpPr>
        <a:xfrm>
          <a:off x="0" y="0"/>
          <a:ext cx="0" cy="0"/>
          <a:chOff x="0" y="0"/>
          <a:chExt cx="0" cy="0"/>
        </a:xfrm>
      </p:grpSpPr>
      <p:sp>
        <p:nvSpPr>
          <p:cNvPr id="7" name="Flowchart: Document 6"/>
          <p:cNvSpPr/>
          <p:nvPr/>
        </p:nvSpPr>
        <p:spPr>
          <a:xfrm rot="10800000">
            <a:off x="1" y="1142899"/>
            <a:ext cx="9144000" cy="5562705"/>
          </a:xfrm>
          <a:custGeom>
            <a:avLst/>
            <a:gdLst>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378"/>
              <a:gd name="connsiteX1" fmla="*/ 21600 w 21600"/>
              <a:gd name="connsiteY1" fmla="*/ 0 h 19378"/>
              <a:gd name="connsiteX2" fmla="*/ 21600 w 21600"/>
              <a:gd name="connsiteY2" fmla="*/ 17322 h 19378"/>
              <a:gd name="connsiteX3" fmla="*/ 0 w 21600"/>
              <a:gd name="connsiteY3" fmla="*/ 19378 h 19378"/>
              <a:gd name="connsiteX4" fmla="*/ 0 w 21600"/>
              <a:gd name="connsiteY4" fmla="*/ 0 h 19378"/>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19974"/>
              <a:gd name="connsiteX1" fmla="*/ 21600 w 21600"/>
              <a:gd name="connsiteY1" fmla="*/ 0 h 19974"/>
              <a:gd name="connsiteX2" fmla="*/ 21600 w 21600"/>
              <a:gd name="connsiteY2" fmla="*/ 17322 h 19974"/>
              <a:gd name="connsiteX3" fmla="*/ 0 w 21600"/>
              <a:gd name="connsiteY3" fmla="*/ 19974 h 19974"/>
              <a:gd name="connsiteX4" fmla="*/ 0 w 21600"/>
              <a:gd name="connsiteY4" fmla="*/ 0 h 19974"/>
              <a:gd name="connsiteX0" fmla="*/ 0 w 21600"/>
              <a:gd name="connsiteY0" fmla="*/ 0 h 20252"/>
              <a:gd name="connsiteX1" fmla="*/ 21600 w 21600"/>
              <a:gd name="connsiteY1" fmla="*/ 0 h 20252"/>
              <a:gd name="connsiteX2" fmla="*/ 21600 w 21600"/>
              <a:gd name="connsiteY2" fmla="*/ 17322 h 20252"/>
              <a:gd name="connsiteX3" fmla="*/ 0 w 21600"/>
              <a:gd name="connsiteY3" fmla="*/ 20252 h 20252"/>
              <a:gd name="connsiteX4" fmla="*/ 0 w 21600"/>
              <a:gd name="connsiteY4" fmla="*/ 0 h 20252"/>
              <a:gd name="connsiteX0" fmla="*/ 0 w 21600"/>
              <a:gd name="connsiteY0" fmla="*/ 0 h 20252"/>
              <a:gd name="connsiteX1" fmla="*/ 21600 w 21600"/>
              <a:gd name="connsiteY1" fmla="*/ 0 h 20252"/>
              <a:gd name="connsiteX2" fmla="*/ 21600 w 21600"/>
              <a:gd name="connsiteY2" fmla="*/ 17322 h 20252"/>
              <a:gd name="connsiteX3" fmla="*/ 0 w 21600"/>
              <a:gd name="connsiteY3" fmla="*/ 20252 h 20252"/>
              <a:gd name="connsiteX4" fmla="*/ 0 w 21600"/>
              <a:gd name="connsiteY4" fmla="*/ 0 h 20252"/>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20252">
                <a:moveTo>
                  <a:pt x="0" y="0"/>
                </a:moveTo>
                <a:lnTo>
                  <a:pt x="21600" y="0"/>
                </a:lnTo>
                <a:lnTo>
                  <a:pt x="21600" y="17322"/>
                </a:lnTo>
                <a:cubicBezTo>
                  <a:pt x="10800" y="17322"/>
                  <a:pt x="10056" y="24231"/>
                  <a:pt x="0" y="20252"/>
                </a:cubicBezTo>
                <a:lnTo>
                  <a:pt x="0" y="0"/>
                </a:lnTo>
                <a:close/>
              </a:path>
            </a:pathLst>
          </a:custGeom>
          <a:gradFill>
            <a:gsLst>
              <a:gs pos="100000">
                <a:schemeClr val="bg2">
                  <a:tint val="55000"/>
                  <a:satMod val="1800000"/>
                  <a:alpha val="55000"/>
                </a:schemeClr>
              </a:gs>
              <a:gs pos="65000">
                <a:schemeClr val="bg2">
                  <a:shade val="100000"/>
                  <a:satMod val="600000"/>
                  <a:alpha val="0"/>
                </a:schemeClr>
              </a:gs>
            </a:gsLst>
            <a:lin ang="48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Flowchart: Document 7"/>
          <p:cNvSpPr/>
          <p:nvPr/>
        </p:nvSpPr>
        <p:spPr>
          <a:xfrm rot="10800000">
            <a:off x="1" y="1341133"/>
            <a:ext cx="9144000" cy="4480425"/>
          </a:xfrm>
          <a:custGeom>
            <a:avLst/>
            <a:gdLst>
              <a:gd name="connsiteX0" fmla="*/ 0 w 21600"/>
              <a:gd name="connsiteY0" fmla="*/ 0 h 18944"/>
              <a:gd name="connsiteX1" fmla="*/ 21600 w 21600"/>
              <a:gd name="connsiteY1" fmla="*/ 0 h 18944"/>
              <a:gd name="connsiteX2" fmla="*/ 21600 w 21600"/>
              <a:gd name="connsiteY2" fmla="*/ 17322 h 18944"/>
              <a:gd name="connsiteX3" fmla="*/ 0 w 21600"/>
              <a:gd name="connsiteY3" fmla="*/ 18944 h 18944"/>
              <a:gd name="connsiteX4" fmla="*/ 0 w 21600"/>
              <a:gd name="connsiteY4" fmla="*/ 0 h 18944"/>
              <a:gd name="connsiteX0" fmla="*/ 0 w 21600"/>
              <a:gd name="connsiteY0" fmla="*/ 0 h 18944"/>
              <a:gd name="connsiteX1" fmla="*/ 21600 w 21600"/>
              <a:gd name="connsiteY1" fmla="*/ 0 h 18944"/>
              <a:gd name="connsiteX2" fmla="*/ 21600 w 21600"/>
              <a:gd name="connsiteY2" fmla="*/ 17322 h 18944"/>
              <a:gd name="connsiteX3" fmla="*/ 0 w 21600"/>
              <a:gd name="connsiteY3" fmla="*/ 18944 h 18944"/>
              <a:gd name="connsiteX4" fmla="*/ 0 w 21600"/>
              <a:gd name="connsiteY4" fmla="*/ 0 h 18944"/>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350"/>
              <a:gd name="connsiteX1" fmla="*/ 21600 w 21600"/>
              <a:gd name="connsiteY1" fmla="*/ 0 h 19350"/>
              <a:gd name="connsiteX2" fmla="*/ 21600 w 21600"/>
              <a:gd name="connsiteY2" fmla="*/ 17322 h 19350"/>
              <a:gd name="connsiteX3" fmla="*/ 0 w 21600"/>
              <a:gd name="connsiteY3" fmla="*/ 19350 h 19350"/>
              <a:gd name="connsiteX4" fmla="*/ 0 w 21600"/>
              <a:gd name="connsiteY4" fmla="*/ 0 h 19350"/>
              <a:gd name="connsiteX0" fmla="*/ 0 w 21600"/>
              <a:gd name="connsiteY0" fmla="*/ 0 h 19691"/>
              <a:gd name="connsiteX1" fmla="*/ 21600 w 21600"/>
              <a:gd name="connsiteY1" fmla="*/ 0 h 19691"/>
              <a:gd name="connsiteX2" fmla="*/ 21600 w 21600"/>
              <a:gd name="connsiteY2" fmla="*/ 17322 h 19691"/>
              <a:gd name="connsiteX3" fmla="*/ 0 w 21600"/>
              <a:gd name="connsiteY3" fmla="*/ 19691 h 19691"/>
              <a:gd name="connsiteX4" fmla="*/ 0 w 21600"/>
              <a:gd name="connsiteY4" fmla="*/ 0 h 19691"/>
              <a:gd name="connsiteX0" fmla="*/ 0 w 21600"/>
              <a:gd name="connsiteY0" fmla="*/ 0 h 19691"/>
              <a:gd name="connsiteX1" fmla="*/ 21600 w 21600"/>
              <a:gd name="connsiteY1" fmla="*/ 0 h 19691"/>
              <a:gd name="connsiteX2" fmla="*/ 21600 w 21600"/>
              <a:gd name="connsiteY2" fmla="*/ 17322 h 19691"/>
              <a:gd name="connsiteX3" fmla="*/ 0 w 21600"/>
              <a:gd name="connsiteY3" fmla="*/ 19691 h 19691"/>
              <a:gd name="connsiteX4" fmla="*/ 0 w 21600"/>
              <a:gd name="connsiteY4" fmla="*/ 0 h 19691"/>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 name="connsiteX0" fmla="*/ 0 w 21600"/>
              <a:gd name="connsiteY0" fmla="*/ 0 h 20032"/>
              <a:gd name="connsiteX1" fmla="*/ 21600 w 21600"/>
              <a:gd name="connsiteY1" fmla="*/ 0 h 20032"/>
              <a:gd name="connsiteX2" fmla="*/ 21600 w 21600"/>
              <a:gd name="connsiteY2" fmla="*/ 17322 h 20032"/>
              <a:gd name="connsiteX3" fmla="*/ 0 w 21600"/>
              <a:gd name="connsiteY3" fmla="*/ 20032 h 20032"/>
              <a:gd name="connsiteX4" fmla="*/ 0 w 21600"/>
              <a:gd name="connsiteY4" fmla="*/ 0 h 20032"/>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21600" h="20032">
                <a:moveTo>
                  <a:pt x="0" y="0"/>
                </a:moveTo>
                <a:lnTo>
                  <a:pt x="21600" y="0"/>
                </a:lnTo>
                <a:lnTo>
                  <a:pt x="21600" y="17322"/>
                </a:lnTo>
                <a:cubicBezTo>
                  <a:pt x="10800" y="17322"/>
                  <a:pt x="8684" y="24776"/>
                  <a:pt x="0" y="20032"/>
                </a:cubicBezTo>
                <a:lnTo>
                  <a:pt x="0" y="0"/>
                </a:lnTo>
                <a:close/>
              </a:path>
            </a:pathLst>
          </a:custGeom>
          <a:gradFill>
            <a:gsLst>
              <a:gs pos="100000">
                <a:schemeClr val="bg2">
                  <a:tint val="40000"/>
                  <a:satMod val="1900000"/>
                  <a:alpha val="30000"/>
                </a:schemeClr>
              </a:gs>
              <a:gs pos="65000">
                <a:schemeClr val="bg2">
                  <a:shade val="100000"/>
                  <a:satMod val="600000"/>
                  <a:alpha val="0"/>
                </a:schemeClr>
              </a:gs>
            </a:gsLst>
            <a:lin ang="4800000" scaled="1"/>
          </a:gradFill>
          <a:ln w="317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Title Placeholder 8"/>
          <p:cNvSpPr>
            <a:spLocks noGrp="1"/>
          </p:cNvSpPr>
          <p:nvPr>
            <p:ph type="title"/>
          </p:nvPr>
        </p:nvSpPr>
        <p:spPr>
          <a:xfrm>
            <a:off x="457200" y="533400"/>
            <a:ext cx="8229600" cy="1524000"/>
          </a:xfrm>
          <a:prstGeom prst="rect">
            <a:avLst/>
          </a:prstGeom>
        </p:spPr>
        <p:txBody>
          <a:bodyPr vert="horz" lIns="0" tIns="9144" rIns="0" bIns="9144" anchor="b">
            <a:normAutofit/>
          </a:bodyPr>
          <a:lstStyle/>
          <a:p>
            <a:r>
              <a:rPr lang="es-ES" smtClean="0"/>
              <a:t>Haga clic para modificar el estilo de título del patrón</a:t>
            </a:r>
            <a:endParaRPr lang="en-US" dirty="0"/>
          </a:p>
        </p:txBody>
      </p:sp>
      <p:sp>
        <p:nvSpPr>
          <p:cNvPr id="30" name="Text Placeholder 29"/>
          <p:cNvSpPr>
            <a:spLocks noGrp="1"/>
          </p:cNvSpPr>
          <p:nvPr>
            <p:ph type="body" idx="1"/>
          </p:nvPr>
        </p:nvSpPr>
        <p:spPr>
          <a:xfrm>
            <a:off x="457200" y="2179637"/>
            <a:ext cx="8229600" cy="4114800"/>
          </a:xfrm>
          <a:prstGeom prst="rect">
            <a:avLst/>
          </a:prstGeom>
        </p:spPr>
        <p:txBody>
          <a:bodyPr vert="horz" lIns="9144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0" name="Date Placeholder 9"/>
          <p:cNvSpPr>
            <a:spLocks noGrp="1"/>
          </p:cNvSpPr>
          <p:nvPr>
            <p:ph type="dt" sz="half" idx="2"/>
          </p:nvPr>
        </p:nvSpPr>
        <p:spPr>
          <a:xfrm>
            <a:off x="457200" y="6356350"/>
            <a:ext cx="1981200" cy="365125"/>
          </a:xfrm>
          <a:prstGeom prst="rect">
            <a:avLst/>
          </a:prstGeom>
        </p:spPr>
        <p:txBody>
          <a:bodyPr vert="horz" anchor="b"/>
          <a:lstStyle>
            <a:lvl1pPr algn="ctr">
              <a:defRPr sz="1200">
                <a:solidFill>
                  <a:schemeClr val="tx2">
                    <a:shade val="50000"/>
                  </a:schemeClr>
                </a:solidFill>
              </a:defRPr>
            </a:lvl1pPr>
          </a:lstStyle>
          <a:p>
            <a:fld id="{161A4C3A-C5F9-4E5F-9364-7F0C14FF9BDB}" type="datetimeFigureOut">
              <a:rPr lang="es-CO" smtClean="0"/>
              <a:t>26/08/2011</a:t>
            </a:fld>
            <a:endParaRPr lang="es-CO"/>
          </a:p>
        </p:txBody>
      </p:sp>
      <p:sp>
        <p:nvSpPr>
          <p:cNvPr id="22" name="Footer Placeholder 21"/>
          <p:cNvSpPr>
            <a:spLocks noGrp="1"/>
          </p:cNvSpPr>
          <p:nvPr>
            <p:ph type="ftr" sz="quarter" idx="3"/>
          </p:nvPr>
        </p:nvSpPr>
        <p:spPr>
          <a:xfrm>
            <a:off x="2438400" y="6356350"/>
            <a:ext cx="2895600" cy="365125"/>
          </a:xfrm>
          <a:prstGeom prst="rect">
            <a:avLst/>
          </a:prstGeom>
        </p:spPr>
        <p:txBody>
          <a:bodyPr vert="horz" lIns="0" anchor="b"/>
          <a:lstStyle>
            <a:lvl1pPr algn="l">
              <a:defRPr sz="1200">
                <a:solidFill>
                  <a:schemeClr val="tx2">
                    <a:shade val="50000"/>
                  </a:schemeClr>
                </a:solidFill>
              </a:defRPr>
            </a:lvl1pPr>
          </a:lstStyle>
          <a:p>
            <a:endParaRPr lang="es-CO"/>
          </a:p>
        </p:txBody>
      </p:sp>
      <p:sp>
        <p:nvSpPr>
          <p:cNvPr id="18" name="Slide Number Placeholder 17"/>
          <p:cNvSpPr>
            <a:spLocks noGrp="1"/>
          </p:cNvSpPr>
          <p:nvPr>
            <p:ph type="sldNum" sz="quarter" idx="4"/>
          </p:nvPr>
        </p:nvSpPr>
        <p:spPr>
          <a:xfrm>
            <a:off x="8153400" y="6356350"/>
            <a:ext cx="533400" cy="365125"/>
          </a:xfrm>
          <a:prstGeom prst="rect">
            <a:avLst/>
          </a:prstGeom>
        </p:spPr>
        <p:txBody>
          <a:bodyPr vert="horz" lIns="91440" rIns="0" anchor="b"/>
          <a:lstStyle>
            <a:lvl1pPr algn="r">
              <a:defRPr sz="1400">
                <a:solidFill>
                  <a:schemeClr val="tx2">
                    <a:shade val="50000"/>
                  </a:schemeClr>
                </a:solidFill>
              </a:defRPr>
            </a:lvl1pPr>
          </a:lstStyle>
          <a:p>
            <a:fld id="{CC80F4F2-3900-4F7D-8535-A9F833827E65}" type="slidenum">
              <a:rPr lang="es-CO" smtClean="0"/>
              <a:t>‹Nº›</a:t>
            </a:fld>
            <a:endParaRPr lang="es-CO"/>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sz="4800" b="1" kern="1200">
          <a:ln w="500">
            <a:solidFill>
              <a:schemeClr val="tx2">
                <a:shade val="20000"/>
                <a:satMod val="350000"/>
              </a:schemeClr>
            </a:solidFill>
          </a:ln>
          <a:solidFill>
            <a:schemeClr val="tx2">
              <a:tint val="100000"/>
              <a:satMod val="250000"/>
            </a:schemeClr>
          </a:solidFill>
          <a:effectLst>
            <a:outerShdw blurRad="30000" dist="30000" dir="2700000" algn="tl" rotWithShape="0">
              <a:schemeClr val="bg2">
                <a:shade val="45000"/>
                <a:satMod val="150000"/>
                <a:alpha val="90000"/>
              </a:schemeClr>
            </a:outerShdw>
          </a:effectLst>
          <a:latin typeface="+mj-lt"/>
          <a:ea typeface="+mj-ea"/>
          <a:cs typeface="+mj-cs"/>
        </a:defRPr>
      </a:lvl1pPr>
    </p:titleStyle>
    <p:bodyStyle>
      <a:lvl1pPr marL="320040" indent="-320040" algn="l" rtl="0" eaLnBrk="1" latinLnBrk="0" hangingPunct="1">
        <a:spcBef>
          <a:spcPct val="20000"/>
        </a:spcBef>
        <a:buClr>
          <a:schemeClr val="accent1"/>
        </a:buClr>
        <a:buSzPct val="70000"/>
        <a:buFont typeface="Wingdings 2"/>
        <a:buChar char=""/>
        <a:defRPr sz="3000" kern="1200">
          <a:solidFill>
            <a:schemeClr val="tx1"/>
          </a:solidFill>
          <a:latin typeface="+mn-lt"/>
          <a:ea typeface="+mn-ea"/>
          <a:cs typeface="+mn-cs"/>
        </a:defRPr>
      </a:lvl1pPr>
      <a:lvl2pPr marL="630936" indent="-274320" algn="l" rtl="0" eaLnBrk="1" latinLnBrk="0" hangingPunct="1">
        <a:spcBef>
          <a:spcPct val="20000"/>
        </a:spcBef>
        <a:buClr>
          <a:schemeClr val="accent2"/>
        </a:buClr>
        <a:buFont typeface="Wingdings 2"/>
        <a:buChar char=""/>
        <a:defRPr sz="2600" kern="1200">
          <a:solidFill>
            <a:schemeClr val="tx1"/>
          </a:solidFill>
          <a:latin typeface="+mn-lt"/>
          <a:ea typeface="+mn-ea"/>
          <a:cs typeface="+mn-cs"/>
        </a:defRPr>
      </a:lvl2pPr>
      <a:lvl3pPr marL="923544" indent="-274320" algn="l" rtl="0" eaLnBrk="1" latinLnBrk="0" hangingPunct="1">
        <a:spcBef>
          <a:spcPct val="20000"/>
        </a:spcBef>
        <a:buClr>
          <a:schemeClr val="accent3"/>
        </a:buClr>
        <a:buFont typeface="Wingdings 2"/>
        <a:buChar char=""/>
        <a:defRPr sz="2400" kern="1200">
          <a:solidFill>
            <a:schemeClr val="tx1"/>
          </a:solidFill>
          <a:latin typeface="+mn-lt"/>
          <a:ea typeface="+mn-ea"/>
          <a:cs typeface="+mn-cs"/>
        </a:defRPr>
      </a:lvl3pPr>
      <a:lvl4pPr marL="1188720" indent="-228600" algn="l" rtl="0" eaLnBrk="1" latinLnBrk="0" hangingPunct="1">
        <a:spcBef>
          <a:spcPct val="20000"/>
        </a:spcBef>
        <a:buClr>
          <a:schemeClr val="accent4"/>
        </a:buClr>
        <a:buFont typeface="Wingdings 2"/>
        <a:buChar char=""/>
        <a:defRPr sz="2200" kern="1200">
          <a:solidFill>
            <a:schemeClr val="tx1"/>
          </a:solidFill>
          <a:latin typeface="+mn-lt"/>
          <a:ea typeface="+mn-ea"/>
          <a:cs typeface="+mn-cs"/>
        </a:defRPr>
      </a:lvl4pPr>
      <a:lvl5pPr marL="1426464" indent="-228600" algn="l" rtl="0" eaLnBrk="1" latinLnBrk="0" hangingPunct="1">
        <a:spcBef>
          <a:spcPct val="20000"/>
        </a:spcBef>
        <a:buClr>
          <a:schemeClr val="accent5"/>
        </a:buClr>
        <a:buFont typeface="Wingdings 2"/>
        <a:buChar char=""/>
        <a:defRPr sz="2000" kern="1200">
          <a:solidFill>
            <a:schemeClr val="tx1"/>
          </a:solidFill>
          <a:latin typeface="+mn-lt"/>
          <a:ea typeface="+mn-ea"/>
          <a:cs typeface="+mn-cs"/>
        </a:defRPr>
      </a:lvl5pPr>
      <a:lvl6pPr marL="1673352" indent="-228600" algn="l" rtl="0" eaLnBrk="1" latinLnBrk="0" hangingPunct="1">
        <a:spcBef>
          <a:spcPct val="20000"/>
        </a:spcBef>
        <a:buClr>
          <a:schemeClr val="accent6"/>
        </a:buClr>
        <a:buFont typeface="Wingdings 2"/>
        <a:buChar char=""/>
        <a:defRPr sz="1800" kern="1200">
          <a:solidFill>
            <a:schemeClr val="tx1"/>
          </a:solidFill>
          <a:latin typeface="+mn-lt"/>
          <a:ea typeface="+mn-ea"/>
          <a:cs typeface="+mn-cs"/>
        </a:defRPr>
      </a:lvl6pPr>
      <a:lvl7pPr marL="1911096" indent="-228600" algn="l" rtl="0" eaLnBrk="1" latinLnBrk="0" hangingPunct="1">
        <a:spcBef>
          <a:spcPct val="20000"/>
        </a:spcBef>
        <a:buClr>
          <a:schemeClr val="tx2"/>
        </a:buClr>
        <a:buFont typeface="Wingdings 2"/>
        <a:buChar char=""/>
        <a:defRPr sz="1600" kern="1200">
          <a:solidFill>
            <a:schemeClr val="tx1"/>
          </a:solidFill>
          <a:latin typeface="+mn-lt"/>
          <a:ea typeface="+mn-ea"/>
          <a:cs typeface="+mn-cs"/>
        </a:defRPr>
      </a:lvl7pPr>
      <a:lvl8pPr marL="2121408" indent="-182880" algn="l" rtl="0" eaLnBrk="1" latinLnBrk="0" hangingPunct="1">
        <a:spcBef>
          <a:spcPct val="20000"/>
        </a:spcBef>
        <a:buClr>
          <a:schemeClr val="tx2"/>
        </a:buClr>
        <a:buFont typeface="Wingdings 2"/>
        <a:buChar char=""/>
        <a:defRPr sz="1400" kern="1200">
          <a:solidFill>
            <a:schemeClr val="tx1"/>
          </a:solidFill>
          <a:latin typeface="+mn-lt"/>
          <a:ea typeface="+mn-ea"/>
          <a:cs typeface="+mn-cs"/>
        </a:defRPr>
      </a:lvl8pPr>
      <a:lvl9pPr marL="2322576" indent="-182880" algn="l" rtl="0" eaLnBrk="1" latinLnBrk="0" hangingPunct="1">
        <a:spcBef>
          <a:spcPct val="20000"/>
        </a:spcBef>
        <a:buClr>
          <a:schemeClr val="tx2"/>
        </a:buClr>
        <a:buFont typeface="Wingdings 2"/>
        <a:buChar char=""/>
        <a:defRPr sz="14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908720"/>
            <a:ext cx="7772400" cy="4464496"/>
          </a:xfrm>
        </p:spPr>
        <p:txBody>
          <a:bodyPr>
            <a:noAutofit/>
          </a:bodyPr>
          <a:lstStyle/>
          <a:p>
            <a:pPr algn="ctr"/>
            <a:r>
              <a:rPr lang="es-CO" sz="8800" dirty="0" smtClean="0">
                <a:latin typeface="Comic Sans MS" pitchFamily="66" charset="0"/>
              </a:rPr>
              <a:t/>
            </a:r>
            <a:br>
              <a:rPr lang="es-CO" sz="8800" dirty="0" smtClean="0">
                <a:latin typeface="Comic Sans MS" pitchFamily="66" charset="0"/>
              </a:rPr>
            </a:br>
            <a:r>
              <a:rPr lang="es-CO" sz="8800" dirty="0" smtClean="0">
                <a:latin typeface="Comic Sans MS" pitchFamily="66" charset="0"/>
              </a:rPr>
              <a:t>INGENIERÍA BIOMÉDICA</a:t>
            </a:r>
            <a:endParaRPr lang="es-CO" sz="8800" dirty="0">
              <a:latin typeface="Comic Sans MS" pitchFamily="66" charset="0"/>
            </a:endParaRPr>
          </a:p>
        </p:txBody>
      </p:sp>
    </p:spTree>
    <p:extLst>
      <p:ext uri="{BB962C8B-B14F-4D97-AF65-F5344CB8AC3E}">
        <p14:creationId xmlns:p14="http://schemas.microsoft.com/office/powerpoint/2010/main" val="423199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1167408"/>
          </a:xfrm>
        </p:spPr>
        <p:txBody>
          <a:bodyPr/>
          <a:lstStyle/>
          <a:p>
            <a:pPr algn="ctr"/>
            <a:r>
              <a:rPr lang="es-CO" sz="7200" dirty="0" smtClean="0">
                <a:latin typeface="Comic Sans MS" pitchFamily="66" charset="0"/>
              </a:rPr>
              <a:t>INCUBADORA</a:t>
            </a:r>
            <a:endParaRPr lang="es-CO" dirty="0">
              <a:latin typeface="Comic Sans MS" pitchFamily="66" charset="0"/>
            </a:endParaRPr>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12347" y="1773238"/>
            <a:ext cx="3919306" cy="4521200"/>
          </a:xfrm>
        </p:spPr>
      </p:pic>
    </p:spTree>
    <p:extLst>
      <p:ext uri="{BB962C8B-B14F-4D97-AF65-F5344CB8AC3E}">
        <p14:creationId xmlns:p14="http://schemas.microsoft.com/office/powerpoint/2010/main" val="341938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04656"/>
          </a:xfrm>
        </p:spPr>
        <p:txBody>
          <a:bodyPr/>
          <a:lstStyle/>
          <a:p>
            <a:pPr marL="0" indent="0" algn="just">
              <a:buNone/>
            </a:pPr>
            <a:r>
              <a:rPr lang="es-CO" sz="3600" dirty="0" smtClean="0">
                <a:latin typeface="Comic Sans MS" pitchFamily="66" charset="0"/>
              </a:rPr>
              <a:t>Se </a:t>
            </a:r>
            <a:r>
              <a:rPr lang="es-CO" sz="3600" dirty="0">
                <a:latin typeface="Comic Sans MS" pitchFamily="66" charset="0"/>
              </a:rPr>
              <a:t>denomina </a:t>
            </a:r>
            <a:r>
              <a:rPr lang="es-CO" sz="3600" b="1" dirty="0">
                <a:latin typeface="Comic Sans MS" pitchFamily="66" charset="0"/>
              </a:rPr>
              <a:t>incubadora</a:t>
            </a:r>
            <a:r>
              <a:rPr lang="es-CO" sz="3600" dirty="0">
                <a:latin typeface="Comic Sans MS" pitchFamily="66" charset="0"/>
              </a:rPr>
              <a:t> a dispositivos en forma </a:t>
            </a:r>
            <a:r>
              <a:rPr lang="es-CO" sz="3600" dirty="0" smtClean="0">
                <a:latin typeface="Comic Sans MS" pitchFamily="66" charset="0"/>
              </a:rPr>
              <a:t>de cámara </a:t>
            </a:r>
            <a:r>
              <a:rPr lang="es-CO" sz="3600" dirty="0">
                <a:latin typeface="Comic Sans MS" pitchFamily="66" charset="0"/>
              </a:rPr>
              <a:t>cerrada que tiene como función común de crear un ambiente con la </a:t>
            </a:r>
            <a:r>
              <a:rPr lang="es-CO" sz="3600" dirty="0" smtClean="0">
                <a:latin typeface="Comic Sans MS" pitchFamily="66" charset="0"/>
              </a:rPr>
              <a:t>humedad  </a:t>
            </a:r>
            <a:r>
              <a:rPr lang="es-CO" sz="3600" dirty="0">
                <a:latin typeface="Comic Sans MS" pitchFamily="66" charset="0"/>
              </a:rPr>
              <a:t>y temperatura adecuadas para el crecimiento o reproducción de seres </a:t>
            </a:r>
            <a:r>
              <a:rPr lang="es-CO" sz="3600" dirty="0" smtClean="0">
                <a:latin typeface="Comic Sans MS" pitchFamily="66" charset="0"/>
              </a:rPr>
              <a:t>vivos.</a:t>
            </a:r>
          </a:p>
          <a:p>
            <a:pPr marL="0" indent="0" algn="just">
              <a:buNone/>
            </a:pPr>
            <a:r>
              <a:rPr lang="es-CO" sz="3600" dirty="0" smtClean="0">
                <a:latin typeface="Comic Sans MS" pitchFamily="66" charset="0"/>
              </a:rPr>
              <a:t>Los </a:t>
            </a:r>
            <a:r>
              <a:rPr lang="es-CO" sz="3600" dirty="0">
                <a:latin typeface="Comic Sans MS" pitchFamily="66" charset="0"/>
              </a:rPr>
              <a:t>principales tipos de incubadora son los que se utilizan en </a:t>
            </a:r>
            <a:r>
              <a:rPr lang="es-CO" sz="3600" dirty="0" smtClean="0">
                <a:latin typeface="Comic Sans MS" pitchFamily="66" charset="0"/>
              </a:rPr>
              <a:t>neonatología (para </a:t>
            </a:r>
            <a:r>
              <a:rPr lang="es-CO" sz="3600" dirty="0">
                <a:latin typeface="Comic Sans MS" pitchFamily="66" charset="0"/>
              </a:rPr>
              <a:t>los bebes prematuros)</a:t>
            </a:r>
          </a:p>
          <a:p>
            <a:pPr marL="0" indent="0">
              <a:buNone/>
            </a:pPr>
            <a:endParaRPr lang="es-CO" dirty="0"/>
          </a:p>
        </p:txBody>
      </p:sp>
    </p:spTree>
    <p:extLst>
      <p:ext uri="{BB962C8B-B14F-4D97-AF65-F5344CB8AC3E}">
        <p14:creationId xmlns:p14="http://schemas.microsoft.com/office/powerpoint/2010/main" val="2660148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1167408"/>
          </a:xfrm>
        </p:spPr>
        <p:txBody>
          <a:bodyPr>
            <a:normAutofit/>
          </a:bodyPr>
          <a:lstStyle/>
          <a:p>
            <a:pPr algn="ctr"/>
            <a:r>
              <a:rPr lang="es-CO" sz="7200" dirty="0" smtClean="0">
                <a:latin typeface="Comic Sans MS" pitchFamily="66" charset="0"/>
              </a:rPr>
              <a:t>ECÓGRAFO</a:t>
            </a:r>
            <a:endParaRPr lang="es-CO" sz="7200" dirty="0">
              <a:latin typeface="Comic Sans MS" pitchFamily="66" charset="0"/>
            </a:endParaRPr>
          </a:p>
        </p:txBody>
      </p:sp>
      <p:pic>
        <p:nvPicPr>
          <p:cNvPr id="5" name="4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9672" y="2132856"/>
            <a:ext cx="5832648" cy="4209256"/>
          </a:xfrm>
        </p:spPr>
      </p:pic>
    </p:spTree>
    <p:extLst>
      <p:ext uri="{BB962C8B-B14F-4D97-AF65-F5344CB8AC3E}">
        <p14:creationId xmlns:p14="http://schemas.microsoft.com/office/powerpoint/2010/main" val="3473542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32648"/>
          </a:xfrm>
        </p:spPr>
        <p:txBody>
          <a:bodyPr>
            <a:normAutofit lnSpcReduction="10000"/>
          </a:bodyPr>
          <a:lstStyle/>
          <a:p>
            <a:pPr marL="0" indent="0" algn="just">
              <a:buNone/>
            </a:pPr>
            <a:r>
              <a:rPr lang="es-CO" sz="3600" dirty="0">
                <a:latin typeface="Comic Sans MS" pitchFamily="66" charset="0"/>
              </a:rPr>
              <a:t>E</a:t>
            </a:r>
            <a:r>
              <a:rPr lang="es-CO" sz="3600" dirty="0" smtClean="0">
                <a:latin typeface="Comic Sans MS" pitchFamily="66" charset="0"/>
              </a:rPr>
              <a:t>s </a:t>
            </a:r>
            <a:r>
              <a:rPr lang="es-CO" sz="3600" dirty="0">
                <a:latin typeface="Comic Sans MS" pitchFamily="66" charset="0"/>
              </a:rPr>
              <a:t>un producto sanitario electromédico utilizado para realizar ecografías o ultrasonidos, el cual toma ventaja de las ondas sonoras de alta frecuencia para generar secuencias de imágenes de órganos y formaciones dentro del cuerpo tales como: corazón, los riñones, el hígado, entre otros. Este aparato es fundamental para monitorear al feto durante el embarazo.</a:t>
            </a:r>
          </a:p>
          <a:p>
            <a:pPr marL="0" indent="0">
              <a:buNone/>
            </a:pPr>
            <a:endParaRPr lang="es-CO" dirty="0"/>
          </a:p>
        </p:txBody>
      </p:sp>
    </p:spTree>
    <p:extLst>
      <p:ext uri="{BB962C8B-B14F-4D97-AF65-F5344CB8AC3E}">
        <p14:creationId xmlns:p14="http://schemas.microsoft.com/office/powerpoint/2010/main" val="299067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1167408"/>
          </a:xfrm>
        </p:spPr>
        <p:txBody>
          <a:bodyPr>
            <a:normAutofit/>
          </a:bodyPr>
          <a:lstStyle/>
          <a:p>
            <a:pPr algn="ctr"/>
            <a:r>
              <a:rPr lang="es-CO" sz="7200" dirty="0" smtClean="0">
                <a:latin typeface="Comic Sans MS" pitchFamily="66" charset="0"/>
              </a:rPr>
              <a:t>MARCAPASOS</a:t>
            </a:r>
            <a:endParaRPr lang="es-CO" sz="7200" dirty="0">
              <a:latin typeface="Comic Sans MS" pitchFamily="66" charset="0"/>
            </a:endParaRPr>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51720" y="1988840"/>
            <a:ext cx="4824536" cy="4335602"/>
          </a:xfrm>
        </p:spPr>
      </p:pic>
    </p:spTree>
    <p:extLst>
      <p:ext uri="{BB962C8B-B14F-4D97-AF65-F5344CB8AC3E}">
        <p14:creationId xmlns:p14="http://schemas.microsoft.com/office/powerpoint/2010/main" val="389672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6664"/>
          </a:xfrm>
        </p:spPr>
        <p:txBody>
          <a:bodyPr>
            <a:normAutofit lnSpcReduction="10000"/>
          </a:bodyPr>
          <a:lstStyle/>
          <a:p>
            <a:pPr marL="0" indent="0" algn="just">
              <a:buNone/>
            </a:pPr>
            <a:r>
              <a:rPr lang="es-CO" sz="4000" dirty="0"/>
              <a:t>Es un aparato electrónico generador de impulsos, éste impulsa artificial y rítmicamente el corazón cuando los marcapasos naturales del corazón no pueden mantener el ritmo y la frecuencia adecuados. Además estos dispositivos monitorizan la actividad eléctrica cardiaca espontánea, y según su programación desencadenan impulsos eléctricos o no.</a:t>
            </a:r>
          </a:p>
          <a:p>
            <a:pPr marL="0" indent="0">
              <a:buNone/>
            </a:pPr>
            <a:endParaRPr lang="es-CO" dirty="0"/>
          </a:p>
        </p:txBody>
      </p:sp>
    </p:spTree>
    <p:extLst>
      <p:ext uri="{BB962C8B-B14F-4D97-AF65-F5344CB8AC3E}">
        <p14:creationId xmlns:p14="http://schemas.microsoft.com/office/powerpoint/2010/main" val="264732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577483"/>
          </a:xfrm>
          <a:ln w="57150">
            <a:noFill/>
          </a:ln>
        </p:spPr>
        <p:txBody>
          <a:bodyPr>
            <a:normAutofit/>
          </a:bodyPr>
          <a:lstStyle/>
          <a:p>
            <a:pPr marL="0" indent="0" algn="just">
              <a:buNone/>
            </a:pPr>
            <a:r>
              <a:rPr lang="es-CO" sz="3200" dirty="0" smtClean="0">
                <a:latin typeface="Comic Sans MS" pitchFamily="66" charset="0"/>
              </a:rPr>
              <a:t>Es </a:t>
            </a:r>
            <a:r>
              <a:rPr lang="es-CO" sz="3200" dirty="0">
                <a:latin typeface="Comic Sans MS" pitchFamily="66" charset="0"/>
              </a:rPr>
              <a:t>la aplicación de los principios y técnicas de la </a:t>
            </a:r>
            <a:r>
              <a:rPr lang="es-CO" sz="3200" dirty="0" smtClean="0">
                <a:latin typeface="Comic Sans MS" pitchFamily="66" charset="0"/>
              </a:rPr>
              <a:t>ingeniería al </a:t>
            </a:r>
            <a:r>
              <a:rPr lang="es-CO" sz="3200" dirty="0">
                <a:latin typeface="Comic Sans MS" pitchFamily="66" charset="0"/>
              </a:rPr>
              <a:t>campo de la medicina. Se dedica fundamentalmente al diseño y construcción de productos sanitarios y </a:t>
            </a:r>
            <a:r>
              <a:rPr lang="es-CO" sz="3200" dirty="0" smtClean="0">
                <a:latin typeface="Comic Sans MS" pitchFamily="66" charset="0"/>
              </a:rPr>
              <a:t>tecnologías </a:t>
            </a:r>
            <a:r>
              <a:rPr lang="es-CO" sz="3200" dirty="0">
                <a:latin typeface="Comic Sans MS" pitchFamily="66" charset="0"/>
              </a:rPr>
              <a:t>sanitarias tales como los equipos médicos, las prótesis, dispositivos médicos, dispositivos de diagnóstico (imagenología médica) y de terapia. También interviene en la gestión o administración de los recursos técnicos ligados a un sistema de hospitales. </a:t>
            </a:r>
            <a:endParaRPr lang="es-CO" sz="3200" dirty="0"/>
          </a:p>
        </p:txBody>
      </p:sp>
    </p:spTree>
    <p:extLst>
      <p:ext uri="{BB962C8B-B14F-4D97-AF65-F5344CB8AC3E}">
        <p14:creationId xmlns:p14="http://schemas.microsoft.com/office/powerpoint/2010/main" val="198445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91264" cy="5976664"/>
          </a:xfrm>
          <a:ln w="57150">
            <a:noFill/>
          </a:ln>
        </p:spPr>
        <p:txBody>
          <a:bodyPr>
            <a:normAutofit/>
          </a:bodyPr>
          <a:lstStyle/>
          <a:p>
            <a:pPr marL="0" indent="0" algn="just">
              <a:buNone/>
            </a:pPr>
            <a:r>
              <a:rPr lang="es-CO" sz="3200" dirty="0" smtClean="0">
                <a:latin typeface="Comic Sans MS" pitchFamily="66" charset="0"/>
              </a:rPr>
              <a:t>Combina la experiencia de la ingeniería con las necesidades médicas para obtener beneficios en el cuidado de la salud. También las producciones de algunos fármacos suelen considerarse parte de la biomédica.</a:t>
            </a:r>
          </a:p>
          <a:p>
            <a:pPr marL="0" indent="0" algn="just">
              <a:buNone/>
            </a:pPr>
            <a:endParaRPr lang="es-CO" sz="32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3284984"/>
            <a:ext cx="4344714" cy="2912696"/>
          </a:xfrm>
          <a:prstGeom prst="rect">
            <a:avLst/>
          </a:prstGeom>
          <a:ln w="57150">
            <a:noFill/>
          </a:ln>
        </p:spPr>
      </p:pic>
    </p:spTree>
    <p:extLst>
      <p:ext uri="{BB962C8B-B14F-4D97-AF65-F5344CB8AC3E}">
        <p14:creationId xmlns:p14="http://schemas.microsoft.com/office/powerpoint/2010/main" val="2696607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620688"/>
            <a:ext cx="8352928" cy="864096"/>
          </a:xfrm>
          <a:noFill/>
          <a:ln w="57150">
            <a:noFill/>
          </a:ln>
        </p:spPr>
        <p:style>
          <a:lnRef idx="2">
            <a:schemeClr val="accent6">
              <a:shade val="50000"/>
            </a:schemeClr>
          </a:lnRef>
          <a:fillRef idx="1">
            <a:schemeClr val="accent6"/>
          </a:fillRef>
          <a:effectRef idx="0">
            <a:schemeClr val="accent6"/>
          </a:effectRef>
          <a:fontRef idx="minor">
            <a:schemeClr val="lt1"/>
          </a:fontRef>
        </p:style>
        <p:txBody>
          <a:bodyPr>
            <a:normAutofit fontScale="90000"/>
          </a:bodyPr>
          <a:lstStyle/>
          <a:p>
            <a:pPr algn="ctr"/>
            <a:r>
              <a:rPr lang="es-CO" dirty="0" smtClean="0">
                <a:solidFill>
                  <a:srgbClr val="E3EE7A"/>
                </a:solidFill>
                <a:latin typeface="Comic Sans MS" pitchFamily="66" charset="0"/>
              </a:rPr>
              <a:t>ÁREAS DEL CONOCIMIENTO</a:t>
            </a:r>
            <a:endParaRPr lang="es-CO" dirty="0">
              <a:solidFill>
                <a:srgbClr val="E3EE7A"/>
              </a:solidFill>
              <a:latin typeface="Comic Sans MS" pitchFamily="66" charset="0"/>
            </a:endParaRPr>
          </a:p>
        </p:txBody>
      </p:sp>
      <p:sp>
        <p:nvSpPr>
          <p:cNvPr id="3" name="2 Marcador de contenido"/>
          <p:cNvSpPr>
            <a:spLocks noGrp="1"/>
          </p:cNvSpPr>
          <p:nvPr>
            <p:ph idx="1"/>
          </p:nvPr>
        </p:nvSpPr>
        <p:spPr>
          <a:xfrm>
            <a:off x="457200" y="1772816"/>
            <a:ext cx="8229600" cy="4521621"/>
          </a:xfrm>
          <a:ln w="57150">
            <a:noFill/>
          </a:ln>
        </p:spPr>
        <p:txBody>
          <a:bodyPr>
            <a:normAutofit fontScale="85000" lnSpcReduction="20000"/>
          </a:bodyPr>
          <a:lstStyle/>
          <a:p>
            <a:pPr marL="0" indent="0">
              <a:buNone/>
            </a:pPr>
            <a:r>
              <a:rPr lang="es-CO" sz="3800" dirty="0"/>
              <a:t>Existen diversas disciplinas para esta ingeniería, a menudo se desgrana en:</a:t>
            </a:r>
          </a:p>
          <a:p>
            <a:pPr lvl="0"/>
            <a:r>
              <a:rPr lang="es-CO" sz="3800" dirty="0"/>
              <a:t>B</a:t>
            </a:r>
            <a:r>
              <a:rPr lang="es-CO" sz="3800" dirty="0" smtClean="0"/>
              <a:t>iomagnetismo </a:t>
            </a:r>
            <a:r>
              <a:rPr lang="es-CO" sz="3800" dirty="0"/>
              <a:t>y técnicas </a:t>
            </a:r>
            <a:r>
              <a:rPr lang="es-CO" sz="3800" dirty="0" smtClean="0"/>
              <a:t>cerebrales.</a:t>
            </a:r>
            <a:endParaRPr lang="es-CO" sz="3800" dirty="0"/>
          </a:p>
          <a:p>
            <a:pPr lvl="0"/>
            <a:r>
              <a:rPr lang="es-CO" sz="3800" dirty="0"/>
              <a:t>C</a:t>
            </a:r>
            <a:r>
              <a:rPr lang="es-CO" sz="3800" dirty="0" smtClean="0"/>
              <a:t>reación </a:t>
            </a:r>
            <a:r>
              <a:rPr lang="es-CO" sz="3800" dirty="0"/>
              <a:t>de </a:t>
            </a:r>
            <a:r>
              <a:rPr lang="es-CO" sz="3800" dirty="0" smtClean="0"/>
              <a:t>imágenes </a:t>
            </a:r>
            <a:r>
              <a:rPr lang="es-CO" sz="3800" dirty="0"/>
              <a:t>y óptica biomédicas</a:t>
            </a:r>
          </a:p>
          <a:p>
            <a:pPr lvl="0"/>
            <a:r>
              <a:rPr lang="es-CO" sz="3800" dirty="0" smtClean="0"/>
              <a:t>Biomateriales.</a:t>
            </a:r>
            <a:endParaRPr lang="es-CO" sz="3800" dirty="0"/>
          </a:p>
          <a:p>
            <a:pPr lvl="0"/>
            <a:r>
              <a:rPr lang="es-CO" sz="3800" dirty="0"/>
              <a:t>B</a:t>
            </a:r>
            <a:r>
              <a:rPr lang="es-CO" sz="3800" dirty="0" smtClean="0"/>
              <a:t>iomecánica </a:t>
            </a:r>
            <a:r>
              <a:rPr lang="es-CO" sz="3800" dirty="0"/>
              <a:t>y </a:t>
            </a:r>
            <a:r>
              <a:rPr lang="es-CO" sz="3800" dirty="0" smtClean="0"/>
              <a:t>biotransporte.</a:t>
            </a:r>
            <a:endParaRPr lang="es-CO" sz="3800" dirty="0"/>
          </a:p>
          <a:p>
            <a:pPr lvl="0"/>
            <a:r>
              <a:rPr lang="es-CO" sz="3800" dirty="0" smtClean="0"/>
              <a:t>Instrumentación médica.</a:t>
            </a:r>
            <a:endParaRPr lang="es-CO" sz="3800" dirty="0"/>
          </a:p>
          <a:p>
            <a:pPr lvl="0"/>
            <a:r>
              <a:rPr lang="es-CO" sz="3800" dirty="0"/>
              <a:t>I</a:t>
            </a:r>
            <a:r>
              <a:rPr lang="es-CO" sz="3800" dirty="0" smtClean="0"/>
              <a:t>ngeniería </a:t>
            </a:r>
            <a:r>
              <a:rPr lang="es-CO" sz="3800" dirty="0"/>
              <a:t>molecular y </a:t>
            </a:r>
            <a:r>
              <a:rPr lang="es-CO" sz="3800" dirty="0" smtClean="0"/>
              <a:t>celular.</a:t>
            </a:r>
            <a:endParaRPr lang="es-CO" sz="3800" dirty="0"/>
          </a:p>
          <a:p>
            <a:pPr lvl="0"/>
            <a:r>
              <a:rPr lang="es-CO" sz="3800" dirty="0" smtClean="0"/>
              <a:t>Biología </a:t>
            </a:r>
            <a:r>
              <a:rPr lang="es-CO" sz="3800" dirty="0"/>
              <a:t>de </a:t>
            </a:r>
            <a:r>
              <a:rPr lang="es-CO" sz="3800" dirty="0" smtClean="0"/>
              <a:t>sistemas.</a:t>
            </a:r>
            <a:endParaRPr lang="es-CO" sz="3800" dirty="0"/>
          </a:p>
          <a:p>
            <a:pPr marL="0" indent="0">
              <a:buNone/>
            </a:pPr>
            <a:endParaRPr lang="es-CO" dirty="0"/>
          </a:p>
        </p:txBody>
      </p:sp>
    </p:spTree>
    <p:extLst>
      <p:ext uri="{BB962C8B-B14F-4D97-AF65-F5344CB8AC3E}">
        <p14:creationId xmlns:p14="http://schemas.microsoft.com/office/powerpoint/2010/main" val="11059783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marL="0" indent="0">
              <a:buNone/>
            </a:pPr>
            <a:endParaRPr lang="es-CO" dirty="0" smtClean="0"/>
          </a:p>
          <a:p>
            <a:pPr marL="0" indent="0">
              <a:buNone/>
            </a:pPr>
            <a:endParaRPr lang="es-CO" dirty="0"/>
          </a:p>
          <a:p>
            <a:pPr marL="0" indent="0" algn="ctr">
              <a:buNone/>
            </a:pPr>
            <a:r>
              <a:rPr lang="es-CO" sz="9600" b="1" dirty="0" smtClean="0">
                <a:solidFill>
                  <a:srgbClr val="A9B818"/>
                </a:solidFill>
                <a:effectLst>
                  <a:outerShdw blurRad="38100" dist="38100" dir="2700000" algn="tl">
                    <a:srgbClr val="000000">
                      <a:alpha val="43137"/>
                    </a:srgbClr>
                  </a:outerShdw>
                </a:effectLst>
              </a:rPr>
              <a:t>EQUIPOS BIOMÉDICOS</a:t>
            </a:r>
          </a:p>
          <a:p>
            <a:pPr marL="0" indent="0">
              <a:buNone/>
            </a:pPr>
            <a:endParaRPr lang="es-CO" sz="9600" dirty="0"/>
          </a:p>
        </p:txBody>
      </p:sp>
    </p:spTree>
    <p:extLst>
      <p:ext uri="{BB962C8B-B14F-4D97-AF65-F5344CB8AC3E}">
        <p14:creationId xmlns:p14="http://schemas.microsoft.com/office/powerpoint/2010/main" val="18058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1023392"/>
          </a:xfrm>
        </p:spPr>
        <p:txBody>
          <a:bodyPr>
            <a:noAutofit/>
          </a:bodyPr>
          <a:lstStyle/>
          <a:p>
            <a:pPr algn="ctr"/>
            <a:r>
              <a:rPr lang="es-CO" sz="7200" dirty="0" smtClean="0">
                <a:latin typeface="Comic Sans MS" pitchFamily="66" charset="0"/>
              </a:rPr>
              <a:t>GALVANÓMETRO</a:t>
            </a:r>
            <a:endParaRPr lang="es-CO" sz="7200" dirty="0">
              <a:latin typeface="Comic Sans MS" pitchFamily="66" charset="0"/>
            </a:endParaRPr>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1700808"/>
            <a:ext cx="4907235" cy="4845544"/>
          </a:xfrm>
        </p:spPr>
      </p:pic>
    </p:spTree>
    <p:extLst>
      <p:ext uri="{BB962C8B-B14F-4D97-AF65-F5344CB8AC3E}">
        <p14:creationId xmlns:p14="http://schemas.microsoft.com/office/powerpoint/2010/main" val="979843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45757"/>
          </a:xfrm>
        </p:spPr>
        <p:txBody>
          <a:bodyPr>
            <a:normAutofit fontScale="92500"/>
          </a:bodyPr>
          <a:lstStyle/>
          <a:p>
            <a:pPr marL="0" indent="0" algn="just">
              <a:buNone/>
            </a:pPr>
            <a:r>
              <a:rPr lang="es-CO" sz="3600" dirty="0">
                <a:latin typeface="Comic Sans MS" pitchFamily="66" charset="0"/>
              </a:rPr>
              <a:t>Un </a:t>
            </a:r>
            <a:r>
              <a:rPr lang="es-CO" sz="3600" b="1" dirty="0">
                <a:latin typeface="Comic Sans MS" pitchFamily="66" charset="0"/>
              </a:rPr>
              <a:t>galvanómetro</a:t>
            </a:r>
            <a:r>
              <a:rPr lang="es-CO" sz="3600" dirty="0">
                <a:latin typeface="Comic Sans MS" pitchFamily="66" charset="0"/>
              </a:rPr>
              <a:t> es un instrumento que se usa para detectar y medir la corriente eléctrica. Se trata de un transductor analógico electromecánico que produce una deformación de rotación en una aguja o puntero en respuesta a la corriente eléctrica que fluye a través de su bobina. Este término se ha ampliado para incluir los usos del mismo dispositivo en equipos de grabación, posicionamiento y servomecanismos.</a:t>
            </a:r>
          </a:p>
          <a:p>
            <a:pPr marL="0" indent="0">
              <a:buNone/>
            </a:pPr>
            <a:endParaRPr lang="es-CO" dirty="0"/>
          </a:p>
        </p:txBody>
      </p:sp>
    </p:spTree>
    <p:extLst>
      <p:ext uri="{BB962C8B-B14F-4D97-AF65-F5344CB8AC3E}">
        <p14:creationId xmlns:p14="http://schemas.microsoft.com/office/powerpoint/2010/main" val="561337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33400"/>
            <a:ext cx="8229600" cy="1167408"/>
          </a:xfrm>
        </p:spPr>
        <p:txBody>
          <a:bodyPr>
            <a:normAutofit/>
          </a:bodyPr>
          <a:lstStyle/>
          <a:p>
            <a:pPr algn="ctr"/>
            <a:r>
              <a:rPr lang="es-CO" sz="7200" dirty="0" smtClean="0">
                <a:latin typeface="Comic Sans MS" pitchFamily="66" charset="0"/>
              </a:rPr>
              <a:t>DIALIZADOR</a:t>
            </a:r>
            <a:endParaRPr lang="es-CO" sz="7200" dirty="0">
              <a:latin typeface="Comic Sans MS" pitchFamily="66" charset="0"/>
            </a:endParaRPr>
          </a:p>
        </p:txBody>
      </p:sp>
      <p:pic>
        <p:nvPicPr>
          <p:cNvPr id="5" name="4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9712" y="1916832"/>
            <a:ext cx="5472608" cy="4378086"/>
          </a:xfrm>
        </p:spPr>
      </p:pic>
    </p:spTree>
    <p:extLst>
      <p:ext uri="{BB962C8B-B14F-4D97-AF65-F5344CB8AC3E}">
        <p14:creationId xmlns:p14="http://schemas.microsoft.com/office/powerpoint/2010/main" val="145597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76664"/>
          </a:xfrm>
        </p:spPr>
        <p:txBody>
          <a:bodyPr>
            <a:normAutofit fontScale="85000" lnSpcReduction="10000"/>
          </a:bodyPr>
          <a:lstStyle/>
          <a:p>
            <a:pPr marL="0" indent="0" algn="just">
              <a:buNone/>
            </a:pPr>
            <a:endParaRPr lang="es-CO" sz="3500" dirty="0" smtClean="0">
              <a:latin typeface="Comic Sans MS" pitchFamily="66" charset="0"/>
            </a:endParaRPr>
          </a:p>
          <a:p>
            <a:pPr marL="0" indent="0" algn="just">
              <a:buNone/>
            </a:pPr>
            <a:r>
              <a:rPr lang="es-CO" sz="3500" dirty="0" smtClean="0">
                <a:latin typeface="Comic Sans MS" pitchFamily="66" charset="0"/>
              </a:rPr>
              <a:t>Es </a:t>
            </a:r>
            <a:r>
              <a:rPr lang="es-CO" sz="3500" dirty="0">
                <a:latin typeface="Comic Sans MS" pitchFamily="66" charset="0"/>
              </a:rPr>
              <a:t>un recipiente cilíndrico de unos 40 cm de largo, dentro del cual hay un número muy elevado de finos capilares semipermeables. La sangre fluye por el interior de estos capilares, mientras que por fuera fluye el líquido de diálisis, es decir el concentrado diluido. En base al principio de difusión y convección, las sustancias a eliminar de la sangre pasan a través de estos capilares y son absorbidas por el líquido. El dializador es pues el elemento principal de la hemodiálisis, ya que es el dispositivo en el que se realiza la filtración de la sangre.</a:t>
            </a:r>
          </a:p>
          <a:p>
            <a:pPr marL="0" indent="0">
              <a:buNone/>
            </a:pPr>
            <a:endParaRPr lang="es-CO" dirty="0"/>
          </a:p>
        </p:txBody>
      </p:sp>
    </p:spTree>
    <p:extLst>
      <p:ext uri="{BB962C8B-B14F-4D97-AF65-F5344CB8AC3E}">
        <p14:creationId xmlns:p14="http://schemas.microsoft.com/office/powerpoint/2010/main" val="327167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lux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Deluxe">
      <a:majorFont>
        <a:latin typeface="Corbel"/>
        <a:ea typeface=""/>
        <a:cs typeface=""/>
        <a:font script="Jpan" typeface="HGｺﾞｼｯｸM"/>
        <a:font script="Hang" typeface="HY엽서L"/>
        <a:font script="Hans" typeface="华文新魏"/>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新魏"/>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3000"/>
                <a:satMod val="1550000"/>
              </a:schemeClr>
            </a:gs>
            <a:gs pos="1000">
              <a:schemeClr val="phClr">
                <a:tint val="48000"/>
                <a:satMod val="1550000"/>
              </a:schemeClr>
            </a:gs>
            <a:gs pos="90000">
              <a:schemeClr val="phClr">
                <a:shade val="18000"/>
                <a:satMod val="275000"/>
              </a:schemeClr>
            </a:gs>
          </a:gsLst>
          <a:path path="circle">
            <a:fillToRect r="210000" b="300000"/>
          </a:path>
        </a:gradFill>
        <a:gradFill rotWithShape="1">
          <a:gsLst>
            <a:gs pos="5000">
              <a:schemeClr val="phClr">
                <a:tint val="38000"/>
                <a:satMod val="1800000"/>
              </a:schemeClr>
            </a:gs>
            <a:gs pos="5000">
              <a:schemeClr val="phClr">
                <a:tint val="40000"/>
                <a:satMod val="1800000"/>
              </a:schemeClr>
            </a:gs>
            <a:gs pos="90000">
              <a:schemeClr val="phClr">
                <a:shade val="18000"/>
                <a:satMod val="275000"/>
              </a:schemeClr>
            </a:gs>
          </a:gsLst>
          <a:path path="circle">
            <a:fillToRect l="20000" t="30000" r="135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TC010205601[[fn=Tema de lujo]]</Template>
  <TotalTime>240</TotalTime>
  <Words>495</Words>
  <Application>Microsoft Office PowerPoint</Application>
  <PresentationFormat>Presentación en pantalla (4:3)</PresentationFormat>
  <Paragraphs>27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Deluxe</vt:lpstr>
      <vt:lpstr> INGENIERÍA BIOMÉDICA</vt:lpstr>
      <vt:lpstr>Presentación de PowerPoint</vt:lpstr>
      <vt:lpstr>Presentación de PowerPoint</vt:lpstr>
      <vt:lpstr>ÁREAS DEL CONOCIMIENTO</vt:lpstr>
      <vt:lpstr>Presentación de PowerPoint</vt:lpstr>
      <vt:lpstr>GALVANÓMETRO</vt:lpstr>
      <vt:lpstr>Presentación de PowerPoint</vt:lpstr>
      <vt:lpstr>DIALIZADOR</vt:lpstr>
      <vt:lpstr>Presentación de PowerPoint</vt:lpstr>
      <vt:lpstr>INCUBADORA</vt:lpstr>
      <vt:lpstr>Presentación de PowerPoint</vt:lpstr>
      <vt:lpstr>ECÓGRAFO</vt:lpstr>
      <vt:lpstr>Presentación de PowerPoint</vt:lpstr>
      <vt:lpstr>MARCAPASOS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INGENIERÍA BIOMÉDICA</dc:title>
  <dc:creator>VALENTINA</dc:creator>
  <cp:lastModifiedBy>VALENTINA</cp:lastModifiedBy>
  <cp:revision>15</cp:revision>
  <dcterms:created xsi:type="dcterms:W3CDTF">2011-08-26T12:13:13Z</dcterms:created>
  <dcterms:modified xsi:type="dcterms:W3CDTF">2011-08-26T16:13:43Z</dcterms:modified>
</cp:coreProperties>
</file>